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5" r:id="rId2"/>
    <p:sldId id="267" r:id="rId3"/>
    <p:sldId id="294" r:id="rId4"/>
    <p:sldId id="295" r:id="rId5"/>
    <p:sldId id="296" r:id="rId6"/>
    <p:sldId id="297" r:id="rId7"/>
    <p:sldId id="268" r:id="rId8"/>
    <p:sldId id="274" r:id="rId9"/>
    <p:sldId id="275" r:id="rId10"/>
    <p:sldId id="276" r:id="rId11"/>
    <p:sldId id="269" r:id="rId12"/>
    <p:sldId id="277" r:id="rId13"/>
    <p:sldId id="278" r:id="rId14"/>
    <p:sldId id="279" r:id="rId15"/>
    <p:sldId id="280" r:id="rId16"/>
    <p:sldId id="270" r:id="rId17"/>
    <p:sldId id="281" r:id="rId18"/>
    <p:sldId id="282" r:id="rId19"/>
    <p:sldId id="283" r:id="rId20"/>
    <p:sldId id="271" r:id="rId21"/>
    <p:sldId id="284" r:id="rId22"/>
    <p:sldId id="285" r:id="rId23"/>
    <p:sldId id="272" r:id="rId24"/>
    <p:sldId id="286" r:id="rId25"/>
    <p:sldId id="287" r:id="rId26"/>
    <p:sldId id="300" r:id="rId27"/>
    <p:sldId id="301" r:id="rId28"/>
    <p:sldId id="302" r:id="rId29"/>
    <p:sldId id="303" r:id="rId30"/>
    <p:sldId id="304" r:id="rId31"/>
    <p:sldId id="273" r:id="rId32"/>
    <p:sldId id="291" r:id="rId33"/>
    <p:sldId id="292" r:id="rId34"/>
    <p:sldId id="293" r:id="rId35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23" autoAdjust="0"/>
    <p:restoredTop sz="86340" autoAdjust="0"/>
  </p:normalViewPr>
  <p:slideViewPr>
    <p:cSldViewPr>
      <p:cViewPr varScale="1">
        <p:scale>
          <a:sx n="54" d="100"/>
          <a:sy n="54" d="100"/>
        </p:scale>
        <p:origin x="7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C5DA6-CDFF-524B-9DC7-10CE4C8DD96B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FE18C-05F4-1A44-84F1-FF38EB5A8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3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6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86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0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66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3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37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53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59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6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1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6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45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5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7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FE18C-05F4-1A44-84F1-FF38EB5A89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6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2DD8-A858-41B0-8D32-CC6CE1C3291E}" type="datetimeFigureOut">
              <a:rPr lang="es-CO" smtClean="0"/>
              <a:t>20/02/18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2420888"/>
            <a:ext cx="7772400" cy="1470025"/>
          </a:xfrm>
        </p:spPr>
        <p:txBody>
          <a:bodyPr>
            <a:normAutofit/>
          </a:bodyPr>
          <a:lstStyle/>
          <a:p>
            <a:r>
              <a:rPr lang="es-ES_tradnl" b="1" noProof="0" dirty="0"/>
              <a:t>Clases y objetos</a:t>
            </a:r>
            <a:br>
              <a:rPr lang="es-ES_tradnl" b="1" noProof="0" dirty="0">
                <a:solidFill>
                  <a:srgbClr val="0000FF"/>
                </a:solidFill>
              </a:rPr>
            </a:br>
            <a:endParaRPr lang="es-ES_tradnl" sz="4000" i="1" noProof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8458200" cy="1872208"/>
          </a:xfrm>
        </p:spPr>
        <p:txBody>
          <a:bodyPr>
            <a:normAutofit fontScale="92500" lnSpcReduction="20000"/>
          </a:bodyPr>
          <a:lstStyle/>
          <a:p>
            <a:endParaRPr lang="es-ES_tradnl" sz="2800" b="1" i="1" noProof="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_tradnl" noProof="0" dirty="0"/>
              <a:t>FUNDAMENTOS DE PROGRAMACIÓN</a:t>
            </a:r>
          </a:p>
          <a:p>
            <a:r>
              <a:rPr lang="es-ES_tradnl" noProof="0" dirty="0"/>
              <a:t>Departamento de Informática y Sistemas</a:t>
            </a:r>
          </a:p>
          <a:p>
            <a:r>
              <a:rPr lang="es-ES_tradnl" noProof="0" dirty="0"/>
              <a:t>Universidad EAFIT</a:t>
            </a:r>
          </a:p>
          <a:p>
            <a:r>
              <a:rPr lang="es-ES_tradnl" noProof="0" dirty="0"/>
              <a:t>2018-1</a:t>
            </a:r>
          </a:p>
        </p:txBody>
      </p:sp>
    </p:spTree>
    <p:extLst>
      <p:ext uri="{BB962C8B-B14F-4D97-AF65-F5344CB8AC3E}">
        <p14:creationId xmlns:p14="http://schemas.microsoft.com/office/powerpoint/2010/main" val="34172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Ejemplo: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07246" cy="4351338"/>
          </a:xfrm>
        </p:spPr>
        <p:txBody>
          <a:bodyPr/>
          <a:lstStyle/>
          <a:p>
            <a:r>
              <a:rPr lang="es-ES_tradnl" noProof="0" dirty="0"/>
              <a:t>Varias</a:t>
            </a:r>
            <a:r>
              <a:rPr lang="es-ES_tradnl" baseline="0" noProof="0" dirty="0"/>
              <a:t> instancias de Amiga:</a:t>
            </a:r>
            <a:endParaRPr lang="es-ES_tradnl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340768"/>
            <a:ext cx="4966853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Atributo (</a:t>
            </a:r>
            <a:r>
              <a:rPr lang="es-ES_tradnl" i="1" noProof="0" dirty="0" err="1"/>
              <a:t>field</a:t>
            </a:r>
            <a:r>
              <a:rPr lang="es-ES_tradnl" noProof="0" dirty="0"/>
              <a:t>): una variable dentro de un objeto que conforma parte de su estado interno (</a:t>
            </a:r>
            <a:r>
              <a:rPr lang="es-ES_tradnl" i="1" noProof="0" dirty="0" err="1"/>
              <a:t>Reges</a:t>
            </a:r>
            <a:r>
              <a:rPr lang="es-ES_tradnl" i="1" noProof="0" dirty="0"/>
              <a:t> &amp; </a:t>
            </a:r>
            <a:r>
              <a:rPr lang="es-ES_tradnl" i="1" noProof="0" dirty="0" err="1"/>
              <a:t>Stepp</a:t>
            </a:r>
            <a:r>
              <a:rPr lang="es-ES_tradnl" i="1" noProof="0" dirty="0"/>
              <a:t>, 2016</a:t>
            </a:r>
            <a:r>
              <a:rPr lang="es-ES_tradnl" noProof="0" dirty="0"/>
              <a:t>)</a:t>
            </a:r>
          </a:p>
          <a:p>
            <a:endParaRPr lang="es-ES_tradnl" noProof="0" dirty="0"/>
          </a:p>
          <a:p>
            <a:r>
              <a:rPr lang="es-ES_tradnl" noProof="0" dirty="0"/>
              <a:t>Ejemplo:</a:t>
            </a:r>
          </a:p>
          <a:p>
            <a:pPr lvl="1"/>
            <a:r>
              <a:rPr lang="es-ES_tradnl" noProof="0" dirty="0"/>
              <a:t>Una clase para manejar información acerca de rectángulos.</a:t>
            </a:r>
          </a:p>
          <a:p>
            <a:pPr lvl="1"/>
            <a:r>
              <a:rPr lang="es-ES_tradnl" noProof="0" dirty="0"/>
              <a:t>Atributos: ancho, altura.</a:t>
            </a:r>
          </a:p>
        </p:txBody>
      </p:sp>
    </p:spTree>
    <p:extLst>
      <p:ext uri="{BB962C8B-B14F-4D97-AF65-F5344CB8AC3E}">
        <p14:creationId xmlns:p14="http://schemas.microsoft.com/office/powerpoint/2010/main" val="104270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94692" cy="4351338"/>
          </a:xfrm>
        </p:spPr>
        <p:txBody>
          <a:bodyPr/>
          <a:lstStyle/>
          <a:p>
            <a:r>
              <a:rPr lang="es-ES_tradnl" noProof="0" dirty="0"/>
              <a:t>Atributos del rectángulo:</a:t>
            </a:r>
          </a:p>
          <a:p>
            <a:pPr marL="0" indent="0">
              <a:buNone/>
            </a:pPr>
            <a:r>
              <a:rPr lang="es-ES_tradnl" noProof="0" dirty="0">
                <a:latin typeface="Courier" charset="0"/>
                <a:ea typeface="Courier" charset="0"/>
                <a:cs typeface="Courier" charset="0"/>
              </a:rPr>
              <a:t>ancho</a:t>
            </a:r>
          </a:p>
          <a:p>
            <a:pPr marL="0" indent="0">
              <a:buNone/>
            </a:pPr>
            <a:r>
              <a:rPr lang="es-ES_tradnl" noProof="0" dirty="0">
                <a:latin typeface="Courier" charset="0"/>
                <a:ea typeface="Courier" charset="0"/>
                <a:cs typeface="Courier" charset="0"/>
              </a:rPr>
              <a:t>altura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42" y="2204863"/>
            <a:ext cx="5241145" cy="34609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A62C6D-9658-6C4E-AEB2-9373A7D7C53B}"/>
              </a:ext>
            </a:extLst>
          </p:cNvPr>
          <p:cNvSpPr/>
          <p:nvPr/>
        </p:nvSpPr>
        <p:spPr>
          <a:xfrm>
            <a:off x="4075662" y="4581128"/>
            <a:ext cx="2224530" cy="72008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noProof="0" dirty="0"/>
              <a:t>Atributos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Un rectángulo (objeto) que se llama rect1. </a:t>
            </a:r>
          </a:p>
          <a:p>
            <a:r>
              <a:rPr lang="es-ES_tradnl" noProof="0" dirty="0"/>
              <a:t>El estado del rectángulo es: ancho, 20; altura, 30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36" y="3501008"/>
            <a:ext cx="6489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27326" cy="4351338"/>
          </a:xfrm>
        </p:spPr>
        <p:txBody>
          <a:bodyPr/>
          <a:lstStyle/>
          <a:p>
            <a:r>
              <a:rPr lang="es-ES_tradnl" noProof="0" dirty="0"/>
              <a:t>En </a:t>
            </a:r>
            <a:r>
              <a:rPr lang="es-ES_tradnl" noProof="0" dirty="0" err="1"/>
              <a:t>BlueJ</a:t>
            </a:r>
            <a:r>
              <a:rPr lang="es-ES_tradnl" noProof="0" dirty="0"/>
              <a:t> podemos modificar los atributos de un objeto: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825625"/>
            <a:ext cx="458708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79254" cy="4351338"/>
          </a:xfrm>
        </p:spPr>
        <p:txBody>
          <a:bodyPr/>
          <a:lstStyle/>
          <a:p>
            <a:r>
              <a:rPr lang="es-ES_tradnl" noProof="0" dirty="0"/>
              <a:t>En </a:t>
            </a:r>
            <a:r>
              <a:rPr lang="es-ES_tradnl" noProof="0" dirty="0" err="1"/>
              <a:t>BlueJ</a:t>
            </a:r>
            <a:r>
              <a:rPr lang="es-ES_tradnl" baseline="0" noProof="0" dirty="0"/>
              <a:t> podemos examinar el estado de un objeto</a:t>
            </a:r>
          </a:p>
          <a:p>
            <a:endParaRPr lang="es-ES_tradnl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88840"/>
            <a:ext cx="4344534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0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Métodos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i="1" noProof="0" dirty="0"/>
              <a:t>Método de Instancia</a:t>
            </a:r>
            <a:r>
              <a:rPr lang="es-ES_tradnl" noProof="0" dirty="0"/>
              <a:t>: un método dentro de un objeto que opera sobre ese objeto (</a:t>
            </a:r>
            <a:r>
              <a:rPr lang="es-ES_tradnl" i="1" noProof="0" dirty="0" err="1"/>
              <a:t>Reges</a:t>
            </a:r>
            <a:r>
              <a:rPr lang="es-ES_tradnl" i="1" noProof="0" dirty="0"/>
              <a:t> &amp; </a:t>
            </a:r>
            <a:r>
              <a:rPr lang="es-ES_tradnl" i="1" noProof="0" dirty="0" err="1"/>
              <a:t>Stepp</a:t>
            </a:r>
            <a:r>
              <a:rPr lang="es-ES_tradnl" i="1" noProof="0" dirty="0"/>
              <a:t> 2016</a:t>
            </a:r>
            <a:r>
              <a:rPr lang="es-ES_tradnl" noProof="0" dirty="0"/>
              <a:t>).</a:t>
            </a:r>
          </a:p>
          <a:p>
            <a:endParaRPr lang="es-ES_tradnl" noProof="0" dirty="0"/>
          </a:p>
          <a:p>
            <a:r>
              <a:rPr lang="es-ES_tradnl" noProof="0" dirty="0"/>
              <a:t>Ejemplo:</a:t>
            </a:r>
          </a:p>
          <a:p>
            <a:pPr lvl="1"/>
            <a:r>
              <a:rPr lang="es-ES_tradnl" noProof="0" dirty="0"/>
              <a:t>Un método que calcule y retorne el valor del área de un rectángulo</a:t>
            </a:r>
          </a:p>
        </p:txBody>
      </p:sp>
    </p:spTree>
    <p:extLst>
      <p:ext uri="{BB962C8B-B14F-4D97-AF65-F5344CB8AC3E}">
        <p14:creationId xmlns:p14="http://schemas.microsoft.com/office/powerpoint/2010/main" val="168961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Métodos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99334" cy="4351338"/>
          </a:xfrm>
        </p:spPr>
        <p:txBody>
          <a:bodyPr/>
          <a:lstStyle/>
          <a:p>
            <a:r>
              <a:rPr lang="es-ES_tradnl" noProof="0" dirty="0"/>
              <a:t>El método </a:t>
            </a:r>
            <a:r>
              <a:rPr lang="es-ES_tradnl" noProof="0" dirty="0" err="1">
                <a:latin typeface="Courier" charset="0"/>
                <a:ea typeface="Courier" charset="0"/>
                <a:cs typeface="Courier" charset="0"/>
              </a:rPr>
              <a:t>area</a:t>
            </a:r>
            <a:r>
              <a:rPr lang="es-ES_tradnl" noProof="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s-ES_tradnl" noProof="0" dirty="0"/>
              <a:t>calcula el área con base en el estado del rectángulo.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96" y="1412776"/>
            <a:ext cx="4626659" cy="39946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0844AE-BD03-7840-B88F-C13689F3D618}"/>
              </a:ext>
            </a:extLst>
          </p:cNvPr>
          <p:cNvSpPr/>
          <p:nvPr/>
        </p:nvSpPr>
        <p:spPr>
          <a:xfrm>
            <a:off x="4427984" y="4437112"/>
            <a:ext cx="4536504" cy="72008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1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Métodos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11302" cy="4351338"/>
          </a:xfrm>
        </p:spPr>
        <p:txBody>
          <a:bodyPr/>
          <a:lstStyle/>
          <a:p>
            <a:r>
              <a:rPr lang="es-ES_tradnl" noProof="0" dirty="0"/>
              <a:t>Al invocarlo desde </a:t>
            </a:r>
            <a:r>
              <a:rPr lang="es-ES_tradnl" noProof="0" dirty="0" err="1"/>
              <a:t>BlueJ</a:t>
            </a:r>
            <a:r>
              <a:rPr lang="es-ES_tradnl" noProof="0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90689"/>
            <a:ext cx="4726692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7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Parámetro implícito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27326" cy="4351338"/>
          </a:xfrm>
        </p:spPr>
        <p:txBody>
          <a:bodyPr/>
          <a:lstStyle/>
          <a:p>
            <a:r>
              <a:rPr lang="es-ES_tradnl" noProof="0" dirty="0"/>
              <a:t>“El objeto que se referencia durante un llamado a un método de instancia” (R&amp;S 2019)</a:t>
            </a:r>
          </a:p>
          <a:p>
            <a:r>
              <a:rPr lang="es-ES_tradnl" noProof="0" dirty="0"/>
              <a:t>Java sabe que estamos llamando el área de rect2, no la rect1</a:t>
            </a:r>
          </a:p>
          <a:p>
            <a:pPr lvl="1"/>
            <a:endParaRPr lang="es-ES_tradnl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8782"/>
            <a:ext cx="4416458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Clases y objetos</a:t>
            </a:r>
          </a:p>
          <a:p>
            <a:r>
              <a:rPr lang="es-ES_tradnl" noProof="0" dirty="0"/>
              <a:t>Atributos</a:t>
            </a:r>
          </a:p>
          <a:p>
            <a:r>
              <a:rPr lang="es-ES_tradnl" noProof="0" dirty="0"/>
              <a:t>Métodos</a:t>
            </a:r>
          </a:p>
          <a:p>
            <a:r>
              <a:rPr lang="es-ES_tradnl" noProof="0" dirty="0"/>
              <a:t>Constructores</a:t>
            </a:r>
          </a:p>
          <a:p>
            <a:r>
              <a:rPr lang="es-ES_tradnl" noProof="0" dirty="0"/>
              <a:t>Encapsulamiento (ejercicio)</a:t>
            </a:r>
          </a:p>
          <a:p>
            <a:r>
              <a:rPr lang="es-ES_tradnl" noProof="0" dirty="0"/>
              <a:t>Atributos</a:t>
            </a:r>
          </a:p>
        </p:txBody>
      </p:sp>
    </p:spTree>
    <p:extLst>
      <p:ext uri="{BB962C8B-B14F-4D97-AF65-F5344CB8AC3E}">
        <p14:creationId xmlns:p14="http://schemas.microsoft.com/office/powerpoint/2010/main" val="3726561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es-ES_tradnl" noProof="0" dirty="0"/>
              <a:t>Constructores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“Un m</a:t>
            </a:r>
            <a:r>
              <a:rPr lang="es-ES" dirty="0" err="1"/>
              <a:t>étodo</a:t>
            </a:r>
            <a:r>
              <a:rPr lang="es-ES" dirty="0"/>
              <a:t> que crea e inicializa un objeto.” (R&amp;S 2016)</a:t>
            </a:r>
          </a:p>
          <a:p>
            <a:endParaRPr lang="es-ES_tradnl" noProof="0" dirty="0"/>
          </a:p>
          <a:p>
            <a:r>
              <a:rPr lang="es-ES_tradnl" noProof="0" dirty="0"/>
              <a:t>El método constructor permite crear (desde código) una instancia de un objeto</a:t>
            </a:r>
          </a:p>
          <a:p>
            <a:endParaRPr lang="es-ES_tradnl" noProof="0" dirty="0"/>
          </a:p>
          <a:p>
            <a:r>
              <a:rPr lang="es-ES_tradnl" noProof="0" dirty="0"/>
              <a:t>En Java:</a:t>
            </a:r>
          </a:p>
          <a:p>
            <a:pPr lvl="1"/>
            <a:r>
              <a:rPr lang="es-ES_tradnl" noProof="0" dirty="0"/>
              <a:t>Se llama igual a la clase</a:t>
            </a:r>
          </a:p>
          <a:p>
            <a:pPr lvl="1"/>
            <a:r>
              <a:rPr lang="es-ES_tradnl" noProof="0" dirty="0"/>
              <a:t>No es necesario identificar el tipo de retorno, porque siempre es una referencia a la nueva instancia</a:t>
            </a:r>
          </a:p>
          <a:p>
            <a:pPr lvl="1"/>
            <a:r>
              <a:rPr lang="es-ES_tradnl" noProof="0" dirty="0"/>
              <a:t>Una clase puede tener varios constructores</a:t>
            </a:r>
          </a:p>
        </p:txBody>
      </p:sp>
    </p:spTree>
    <p:extLst>
      <p:ext uri="{BB962C8B-B14F-4D97-AF65-F5344CB8AC3E}">
        <p14:creationId xmlns:p14="http://schemas.microsoft.com/office/powerpoint/2010/main" val="171612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71400"/>
            <a:ext cx="7886700" cy="1325563"/>
          </a:xfrm>
        </p:spPr>
        <p:txBody>
          <a:bodyPr/>
          <a:lstStyle/>
          <a:p>
            <a:r>
              <a:rPr lang="es-ES_tradnl" noProof="0" dirty="0"/>
              <a:t>Constructores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290" y="1023615"/>
            <a:ext cx="2863230" cy="4351338"/>
          </a:xfrm>
        </p:spPr>
        <p:txBody>
          <a:bodyPr/>
          <a:lstStyle/>
          <a:p>
            <a:endParaRPr lang="es-ES_tradnl" noProof="0" dirty="0"/>
          </a:p>
          <a:p>
            <a:r>
              <a:rPr lang="es-ES_tradnl" noProof="0" dirty="0"/>
              <a:t>En el constructor del rectángulo pedimos e ancho y la altura del nuevo objeto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836712"/>
            <a:ext cx="5257660" cy="47251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6A7327-3A4F-CF48-B36A-003C21BD5274}"/>
              </a:ext>
            </a:extLst>
          </p:cNvPr>
          <p:cNvSpPr/>
          <p:nvPr/>
        </p:nvSpPr>
        <p:spPr>
          <a:xfrm>
            <a:off x="3995936" y="2996952"/>
            <a:ext cx="4969628" cy="1008112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Constructores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55318" cy="4351338"/>
          </a:xfrm>
        </p:spPr>
        <p:txBody>
          <a:bodyPr/>
          <a:lstStyle/>
          <a:p>
            <a:r>
              <a:rPr lang="es-ES_tradnl" noProof="0" dirty="0"/>
              <a:t>Ahora, cuando creo una instancia, </a:t>
            </a:r>
            <a:r>
              <a:rPr lang="es-ES_tradnl" noProof="0" dirty="0" err="1"/>
              <a:t>BlueJ</a:t>
            </a:r>
            <a:r>
              <a:rPr lang="es-ES_tradnl" noProof="0" dirty="0"/>
              <a:t> me pide los valores que exige el constructor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60" y="2132856"/>
            <a:ext cx="4307490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Encapsulamiento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i="1" noProof="0" dirty="0"/>
              <a:t>Encapsulamiento</a:t>
            </a:r>
            <a:r>
              <a:rPr lang="es-ES_tradnl" noProof="0" dirty="0"/>
              <a:t>: esconder los detalles de la implementación de un objeto de los clientes que lo utilizan (</a:t>
            </a:r>
            <a:r>
              <a:rPr lang="es-ES_tradnl" i="1" noProof="0" dirty="0" err="1"/>
              <a:t>Reges</a:t>
            </a:r>
            <a:r>
              <a:rPr lang="es-ES_tradnl" i="1" noProof="0" dirty="0"/>
              <a:t> &amp; </a:t>
            </a:r>
            <a:r>
              <a:rPr lang="es-ES_tradnl" i="1" noProof="0" dirty="0" err="1"/>
              <a:t>Stepp</a:t>
            </a:r>
            <a:r>
              <a:rPr lang="es-ES_tradnl" i="1" noProof="0" dirty="0"/>
              <a:t> 2016</a:t>
            </a:r>
            <a:r>
              <a:rPr lang="es-ES_tradnl" noProof="0" dirty="0"/>
              <a:t>)</a:t>
            </a:r>
          </a:p>
          <a:p>
            <a:endParaRPr lang="es-ES_tradnl" noProof="0" dirty="0"/>
          </a:p>
          <a:p>
            <a:r>
              <a:rPr lang="es-ES_tradnl" b="1" i="1" noProof="0" dirty="0"/>
              <a:t>Abstracción</a:t>
            </a:r>
            <a:r>
              <a:rPr lang="es-ES_tradnl" noProof="0" dirty="0"/>
              <a:t>: concentrarse en las </a:t>
            </a:r>
            <a:r>
              <a:rPr lang="es-ES_tradnl" noProof="0" dirty="0" err="1"/>
              <a:t>propiedes</a:t>
            </a:r>
            <a:r>
              <a:rPr lang="es-ES_tradnl" noProof="0" dirty="0"/>
              <a:t> esenciales y no en los detalles internos (</a:t>
            </a:r>
            <a:r>
              <a:rPr lang="es-ES_tradnl" i="1" noProof="0" dirty="0" err="1"/>
              <a:t>Reges</a:t>
            </a:r>
            <a:r>
              <a:rPr lang="es-ES_tradnl" i="1" noProof="0" dirty="0"/>
              <a:t> &amp; </a:t>
            </a:r>
            <a:r>
              <a:rPr lang="es-ES_tradnl" i="1" noProof="0" dirty="0" err="1"/>
              <a:t>Stepp</a:t>
            </a:r>
            <a:r>
              <a:rPr lang="es-ES_tradnl" i="1" noProof="0" dirty="0"/>
              <a:t> 2016</a:t>
            </a:r>
            <a:r>
              <a:rPr lang="es-ES_tradnl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5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Encapsulamiento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447406" cy="4351338"/>
          </a:xfrm>
        </p:spPr>
        <p:txBody>
          <a:bodyPr/>
          <a:lstStyle/>
          <a:p>
            <a:r>
              <a:rPr lang="es-ES_tradnl" noProof="0" dirty="0"/>
              <a:t>Para encapsular los campos de un objeto, los declaramos privados (</a:t>
            </a:r>
            <a:r>
              <a:rPr lang="es-ES_tradnl" b="1" i="1" noProof="0" dirty="0" err="1"/>
              <a:t>private</a:t>
            </a:r>
            <a:r>
              <a:rPr lang="es-ES_tradnl" noProof="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8" y="1700808"/>
            <a:ext cx="3673525" cy="2569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C47A25-1555-9E4F-9643-3BE1BFBE935E}"/>
              </a:ext>
            </a:extLst>
          </p:cNvPr>
          <p:cNvSpPr/>
          <p:nvPr/>
        </p:nvSpPr>
        <p:spPr>
          <a:xfrm>
            <a:off x="5580112" y="2193392"/>
            <a:ext cx="1043502" cy="792088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6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Encapsulamiento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87366" cy="4351338"/>
          </a:xfrm>
        </p:spPr>
        <p:txBody>
          <a:bodyPr/>
          <a:lstStyle/>
          <a:p>
            <a:r>
              <a:rPr lang="es-ES_tradnl" noProof="0" dirty="0"/>
              <a:t>Ya no los puedo ver desde ”afuera”</a:t>
            </a:r>
          </a:p>
          <a:p>
            <a:r>
              <a:rPr lang="es-ES_tradnl" noProof="0" dirty="0"/>
              <a:t>Un objeto ”cliente” no puede acceder a los métodos privados de otro objeto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32856"/>
            <a:ext cx="4281764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6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Encapsulamiento: s</a:t>
            </a:r>
            <a:r>
              <a:rPr lang="es-ES" noProof="0" dirty="0" err="1"/>
              <a:t>ímil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519414" cy="4351338"/>
          </a:xfrm>
        </p:spPr>
        <p:txBody>
          <a:bodyPr/>
          <a:lstStyle/>
          <a:p>
            <a:r>
              <a:rPr lang="es-ES_tradnl" noProof="0" dirty="0"/>
              <a:t>Expuesto: +/- p</a:t>
            </a:r>
            <a:r>
              <a:rPr lang="es-ES" noProof="0" dirty="0" err="1"/>
              <a:t>úblico</a:t>
            </a:r>
            <a:endParaRPr lang="es-ES_tradnl" noProof="0" dirty="0"/>
          </a:p>
          <a:p>
            <a:r>
              <a:rPr lang="es-ES_tradnl" noProof="0" dirty="0"/>
              <a:t>Cubierto: privado (pedir permiso)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A0DF7-BB51-D64A-8FDD-2C7BACAC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04" y="2060848"/>
            <a:ext cx="4184613" cy="35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5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CD1F-6ACF-954C-A297-E89C575C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ódigo</a:t>
            </a:r>
            <a:r>
              <a:rPr lang="es-ES" dirty="0"/>
              <a:t> Cliente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5861-305B-1144-942B-A2A5D91D9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“El c</a:t>
            </a:r>
            <a:r>
              <a:rPr lang="es-ES" dirty="0" err="1"/>
              <a:t>ódigo</a:t>
            </a:r>
            <a:r>
              <a:rPr lang="es-ES" dirty="0"/>
              <a:t> que interactúa con una clase o con objetos de esa clase” (R&amp;S 2016)</a:t>
            </a:r>
          </a:p>
          <a:p>
            <a:endParaRPr lang="es-ES" dirty="0"/>
          </a:p>
          <a:p>
            <a:r>
              <a:rPr lang="es-ES" dirty="0"/>
              <a:t>En POO, con frecuencia una clase interactúa con objetos de otra clase.</a:t>
            </a:r>
          </a:p>
        </p:txBody>
      </p:sp>
    </p:spTree>
    <p:extLst>
      <p:ext uri="{BB962C8B-B14F-4D97-AF65-F5344CB8AC3E}">
        <p14:creationId xmlns:p14="http://schemas.microsoft.com/office/powerpoint/2010/main" val="1937782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0753-44DD-1C4C-9BEE-80CABFE1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ódigo</a:t>
            </a:r>
            <a:r>
              <a:rPr lang="es-ES" dirty="0"/>
              <a:t> Cliente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FB8-110D-FE40-99BC-51A3D052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79254" cy="4351338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referencias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de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B183-1410-6548-A771-FE72A034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1484784"/>
            <a:ext cx="5600700" cy="35052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AA7BDF-E668-CE40-A60D-3A1BAB293C7A}"/>
              </a:ext>
            </a:extLst>
          </p:cNvPr>
          <p:cNvSpPr/>
          <p:nvPr/>
        </p:nvSpPr>
        <p:spPr>
          <a:xfrm>
            <a:off x="4050248" y="4001294"/>
            <a:ext cx="1961911" cy="795858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76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DDF9-6392-A847-B6A2-DAB19359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ódigo</a:t>
            </a:r>
            <a:r>
              <a:rPr lang="es-ES" dirty="0"/>
              <a:t> Cliente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104B-A687-E145-A594-573510889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39294" cy="4351338"/>
          </a:xfrm>
        </p:spPr>
        <p:txBody>
          <a:bodyPr/>
          <a:lstStyle/>
          <a:p>
            <a:r>
              <a:rPr lang="en-US" dirty="0"/>
              <a:t>As</a:t>
            </a:r>
            <a:r>
              <a:rPr lang="es-ES" dirty="0"/>
              <a:t>í se crean</a:t>
            </a:r>
            <a:r>
              <a:rPr lang="es-ES" baseline="0" dirty="0"/>
              <a:t> las instancias de cada rectángulo: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FB926-3A44-0348-974D-670B2847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320" y="1825625"/>
            <a:ext cx="5420680" cy="23669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C1AC5-F20B-1C40-88B4-7C005B61675C}"/>
              </a:ext>
            </a:extLst>
          </p:cNvPr>
          <p:cNvSpPr/>
          <p:nvPr/>
        </p:nvSpPr>
        <p:spPr>
          <a:xfrm>
            <a:off x="4069770" y="3234442"/>
            <a:ext cx="3742590" cy="698614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</a:t>
            </a:r>
            <a:r>
              <a:rPr lang="es-ES_tradnl" i="1" noProof="0" dirty="0"/>
              <a:t>objetos</a:t>
            </a:r>
            <a:r>
              <a:rPr lang="es-ES_tradnl" noProof="0" dirty="0"/>
              <a:t> hay en estas fotos?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56792"/>
            <a:ext cx="2503190" cy="1702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451448"/>
            <a:ext cx="1998920" cy="1695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50" y="3988718"/>
            <a:ext cx="25273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1484784"/>
            <a:ext cx="2706266" cy="1918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2859494"/>
            <a:ext cx="2768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5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A513-C2CF-2C40-B4A1-310B1EF8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ódigo</a:t>
            </a:r>
            <a:r>
              <a:rPr lang="es-ES" baseline="0" dirty="0"/>
              <a:t> Cliente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C216A-748B-E545-9A7D-E4E00BFD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223270" cy="4351338"/>
          </a:xfrm>
        </p:spPr>
        <p:txBody>
          <a:bodyPr/>
          <a:lstStyle/>
          <a:p>
            <a:r>
              <a:rPr lang="en-US" dirty="0"/>
              <a:t>As</a:t>
            </a:r>
            <a:r>
              <a:rPr lang="es-ES" dirty="0"/>
              <a:t>í se invocan los métodos de cada rectángulo: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2A11D-071E-CC43-B4C0-10ABB1A6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51" y="1825828"/>
            <a:ext cx="5096949" cy="13728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D8E94D-0FDC-F047-83E3-52D817221C35}"/>
              </a:ext>
            </a:extLst>
          </p:cNvPr>
          <p:cNvSpPr/>
          <p:nvPr/>
        </p:nvSpPr>
        <p:spPr>
          <a:xfrm>
            <a:off x="8100392" y="2537971"/>
            <a:ext cx="864096" cy="458981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33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</a:t>
            </a:r>
            <a:r>
              <a:rPr lang="es-ES_tradnl" baseline="0" noProof="0" dirty="0"/>
              <a:t> estáticos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Un atributo estático está relacionado con</a:t>
            </a:r>
            <a:r>
              <a:rPr lang="es-ES_tradnl" baseline="0" noProof="0" dirty="0"/>
              <a:t> la clase, y no con una instancia en particular:</a:t>
            </a:r>
          </a:p>
          <a:p>
            <a:endParaRPr lang="es-ES_tradnl" baseline="0" noProof="0" dirty="0"/>
          </a:p>
          <a:p>
            <a:r>
              <a:rPr lang="es-ES_tradnl" baseline="0" noProof="0" dirty="0"/>
              <a:t>Por ejemplo:</a:t>
            </a:r>
          </a:p>
          <a:p>
            <a:pPr lvl="1"/>
            <a:r>
              <a:rPr lang="es-ES_tradnl" baseline="0" noProof="0" dirty="0"/>
              <a:t>Queremos saber cuántos rectángulos hemos creado a partir de la clase </a:t>
            </a:r>
            <a:r>
              <a:rPr lang="es-ES_tradnl" baseline="0" noProof="0" dirty="0" err="1"/>
              <a:t>Rectangulo</a:t>
            </a:r>
            <a:endParaRPr lang="es-ES_tradnl" baseline="0" noProof="0" dirty="0"/>
          </a:p>
        </p:txBody>
      </p:sp>
    </p:spTree>
    <p:extLst>
      <p:ext uri="{BB962C8B-B14F-4D97-AF65-F5344CB8AC3E}">
        <p14:creationId xmlns:p14="http://schemas.microsoft.com/office/powerpoint/2010/main" val="2043600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 estáticos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83310" cy="4351338"/>
          </a:xfrm>
        </p:spPr>
        <p:txBody>
          <a:bodyPr/>
          <a:lstStyle/>
          <a:p>
            <a:r>
              <a:rPr lang="es-ES_tradnl" noProof="0" dirty="0"/>
              <a:t>Atributo estático </a:t>
            </a:r>
            <a:r>
              <a:rPr lang="es-ES_tradnl" noProof="0" dirty="0">
                <a:latin typeface="Courier" charset="0"/>
                <a:ea typeface="Courier" charset="0"/>
                <a:cs typeface="Courier" charset="0"/>
              </a:rPr>
              <a:t>contador</a:t>
            </a:r>
            <a:r>
              <a:rPr lang="es-ES_tradnl" noProof="0" dirty="0"/>
              <a:t>.</a:t>
            </a:r>
          </a:p>
          <a:p>
            <a:endParaRPr lang="es-ES_tradnl" noProof="0" dirty="0"/>
          </a:p>
          <a:p>
            <a:r>
              <a:rPr lang="es-ES_tradnl" noProof="0" dirty="0"/>
              <a:t>Ver cómo se declara y cómo se utiliza: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340768"/>
            <a:ext cx="4649973" cy="42233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244697-0C29-2641-84A7-86357934E0C7}"/>
              </a:ext>
            </a:extLst>
          </p:cNvPr>
          <p:cNvSpPr/>
          <p:nvPr/>
        </p:nvSpPr>
        <p:spPr>
          <a:xfrm>
            <a:off x="4572000" y="2204864"/>
            <a:ext cx="3240360" cy="36004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F1723C-8EA9-A143-BF6D-4AE332399370}"/>
              </a:ext>
            </a:extLst>
          </p:cNvPr>
          <p:cNvSpPr/>
          <p:nvPr/>
        </p:nvSpPr>
        <p:spPr>
          <a:xfrm>
            <a:off x="5004048" y="4077072"/>
            <a:ext cx="1584176" cy="36004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6CED5A-1B17-8B48-A7EC-00602E13AAE9}"/>
              </a:ext>
            </a:extLst>
          </p:cNvPr>
          <p:cNvSpPr/>
          <p:nvPr/>
        </p:nvSpPr>
        <p:spPr>
          <a:xfrm>
            <a:off x="4716016" y="4725144"/>
            <a:ext cx="4104456" cy="68761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 estáticos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83310" cy="4351338"/>
          </a:xfrm>
        </p:spPr>
        <p:txBody>
          <a:bodyPr/>
          <a:lstStyle/>
          <a:p>
            <a:r>
              <a:rPr lang="es-ES_tradnl" noProof="0" dirty="0"/>
              <a:t>Para invocar un método estático se hace </a:t>
            </a:r>
            <a:r>
              <a:rPr lang="es-ES_tradnl" noProof="0" dirty="0" err="1"/>
              <a:t>click</a:t>
            </a:r>
            <a:r>
              <a:rPr lang="es-ES_tradnl" noProof="0" dirty="0"/>
              <a:t> derecho </a:t>
            </a:r>
            <a:r>
              <a:rPr lang="es-ES_tradnl" b="1" i="1" noProof="0" dirty="0"/>
              <a:t>en la clase </a:t>
            </a:r>
            <a:r>
              <a:rPr lang="es-ES_tradnl" noProof="0" dirty="0"/>
              <a:t>(no en las instancias).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32856"/>
            <a:ext cx="41855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5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Atributos estáticos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50536" cy="4351338"/>
          </a:xfrm>
        </p:spPr>
        <p:txBody>
          <a:bodyPr/>
          <a:lstStyle/>
          <a:p>
            <a:r>
              <a:rPr lang="es-ES_tradnl" noProof="0" dirty="0"/>
              <a:t>El resultado (luego de haber creado 3 instancias de </a:t>
            </a:r>
            <a:r>
              <a:rPr lang="es-ES_tradnl" noProof="0" dirty="0" err="1"/>
              <a:t>rect</a:t>
            </a:r>
            <a:r>
              <a:rPr lang="es-ES" noProof="0" dirty="0"/>
              <a:t>ángulos</a:t>
            </a:r>
            <a:r>
              <a:rPr lang="es-ES_tradnl" noProof="0" dirty="0"/>
              <a:t>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86" y="1825625"/>
            <a:ext cx="4719807" cy="38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Carros y motos</a:t>
            </a:r>
          </a:p>
          <a:p>
            <a:endParaRPr lang="es-ES_tradnl" noProof="0" dirty="0"/>
          </a:p>
          <a:p>
            <a:r>
              <a:rPr lang="es-ES_tradnl" noProof="0" dirty="0"/>
              <a:t>¿Cómo los identificó nuestro cerebro?</a:t>
            </a:r>
          </a:p>
          <a:p>
            <a:endParaRPr lang="es-ES_tradnl" noProof="0" dirty="0"/>
          </a:p>
          <a:p>
            <a:r>
              <a:rPr lang="es-ES_tradnl" i="1" noProof="0" dirty="0"/>
              <a:t>Atributos</a:t>
            </a:r>
            <a:r>
              <a:rPr lang="es-ES_tradnl" noProof="0" dirty="0"/>
              <a:t> de los carros:</a:t>
            </a:r>
          </a:p>
          <a:p>
            <a:endParaRPr lang="es-ES_tradnl" noProof="0" dirty="0"/>
          </a:p>
          <a:p>
            <a:r>
              <a:rPr lang="es-ES_tradnl" i="1" noProof="0" dirty="0"/>
              <a:t>Atributos</a:t>
            </a:r>
            <a:r>
              <a:rPr lang="es-ES_tradnl" noProof="0" dirty="0"/>
              <a:t> de las motos:</a:t>
            </a:r>
          </a:p>
        </p:txBody>
      </p:sp>
    </p:spTree>
    <p:extLst>
      <p:ext uri="{BB962C8B-B14F-4D97-AF65-F5344CB8AC3E}">
        <p14:creationId xmlns:p14="http://schemas.microsoft.com/office/powerpoint/2010/main" val="167955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Una aplicación para un </a:t>
            </a:r>
            <a:r>
              <a:rPr lang="es-ES_tradnl" b="1" noProof="0" dirty="0"/>
              <a:t>vendedor de vehículos</a:t>
            </a:r>
          </a:p>
          <a:p>
            <a:endParaRPr lang="es-ES_tradnl" noProof="0" dirty="0"/>
          </a:p>
          <a:p>
            <a:r>
              <a:rPr lang="es-ES_tradnl" noProof="0" dirty="0"/>
              <a:t>¿Qué almacenar para cada (objeto) carro?</a:t>
            </a:r>
          </a:p>
          <a:p>
            <a:endParaRPr lang="es-ES_tradnl" noProof="0" dirty="0"/>
          </a:p>
          <a:p>
            <a:r>
              <a:rPr lang="es-ES_tradnl" noProof="0" dirty="0"/>
              <a:t>¿Qué almacenar para cada (objeto) moto?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88640"/>
            <a:ext cx="2196728" cy="16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Una aplicación para un </a:t>
            </a:r>
            <a:r>
              <a:rPr lang="es-ES_tradnl" b="1" noProof="0" dirty="0"/>
              <a:t>parqueadero</a:t>
            </a:r>
          </a:p>
          <a:p>
            <a:endParaRPr lang="es-ES_tradnl" noProof="0" dirty="0"/>
          </a:p>
          <a:p>
            <a:r>
              <a:rPr lang="es-ES_tradnl" noProof="0" dirty="0"/>
              <a:t>¿Qué almacenar para cada (objeto) carro?</a:t>
            </a:r>
          </a:p>
          <a:p>
            <a:endParaRPr lang="es-ES_tradnl" noProof="0" dirty="0"/>
          </a:p>
          <a:p>
            <a:r>
              <a:rPr lang="es-ES_tradnl" noProof="0" dirty="0"/>
              <a:t>¿Qué almacenar para cada (objeto) moto?</a:t>
            </a:r>
          </a:p>
          <a:p>
            <a:endParaRPr lang="es-ES_tradnl" noProof="0" dirty="0"/>
          </a:p>
          <a:p>
            <a:endParaRPr lang="es-ES_tradnl" noProof="0" dirty="0"/>
          </a:p>
          <a:p>
            <a:endParaRPr lang="es-ES_tradnl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35377"/>
            <a:ext cx="2103512" cy="15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Clases y 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Un objeto es una instancia particular de una clase, donde el objeto encapsula el estado y el comportamiento (</a:t>
            </a:r>
            <a:r>
              <a:rPr lang="es-ES_tradnl" i="1" noProof="0" dirty="0"/>
              <a:t>Roberts, 2008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Una clase es una plantilla extensible para crear objetos y define la estructura común de esos objetos (</a:t>
            </a:r>
            <a:r>
              <a:rPr lang="es-ES_tradnl" i="1" noProof="0" dirty="0"/>
              <a:t>Roberts, 2008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Un objeto es una entidad que contiene estado</a:t>
            </a:r>
            <a:r>
              <a:rPr lang="es-ES_tradnl" baseline="0" noProof="0" dirty="0"/>
              <a:t> (datos) y comportamiento (métodos). (</a:t>
            </a:r>
            <a:r>
              <a:rPr lang="es-ES_tradnl" i="1" baseline="0" noProof="0" dirty="0" err="1"/>
              <a:t>Reges</a:t>
            </a:r>
            <a:r>
              <a:rPr lang="es-ES_tradnl" i="1" baseline="0" noProof="0" dirty="0"/>
              <a:t> &amp; </a:t>
            </a:r>
            <a:r>
              <a:rPr lang="es-ES_tradnl" i="1" baseline="0" noProof="0" dirty="0" err="1"/>
              <a:t>Stepp</a:t>
            </a:r>
            <a:r>
              <a:rPr lang="es-ES_tradnl" i="1" baseline="0" noProof="0" dirty="0"/>
              <a:t>, 2016</a:t>
            </a:r>
            <a:r>
              <a:rPr lang="es-ES_tradnl" baseline="0" noProof="0" dirty="0"/>
              <a:t>)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26766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Ejemplo: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1772816"/>
            <a:ext cx="6210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Ejemplo: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079254" cy="4351338"/>
          </a:xfrm>
        </p:spPr>
        <p:txBody>
          <a:bodyPr/>
          <a:lstStyle/>
          <a:p>
            <a:r>
              <a:rPr lang="es-ES_tradnl" noProof="0" dirty="0"/>
              <a:t>Crear nuevas </a:t>
            </a:r>
            <a:r>
              <a:rPr lang="es-ES_tradnl" noProof="0" dirty="0" err="1"/>
              <a:t>instanacias</a:t>
            </a:r>
            <a:r>
              <a:rPr lang="es-ES_tradnl" noProof="0" dirty="0"/>
              <a:t> de la clase Amiga: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027907"/>
            <a:ext cx="491105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904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ón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1688</TotalTime>
  <Words>771</Words>
  <Application>Microsoft Macintosh PowerPoint</Application>
  <PresentationFormat>On-screen Show (4:3)</PresentationFormat>
  <Paragraphs>145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</vt:lpstr>
      <vt:lpstr>Presentación2</vt:lpstr>
      <vt:lpstr>Clases y objetos </vt:lpstr>
      <vt:lpstr>Agenda</vt:lpstr>
      <vt:lpstr>¿Qué objetos hay en estas fotos?</vt:lpstr>
      <vt:lpstr>Objetos</vt:lpstr>
      <vt:lpstr>Objetos</vt:lpstr>
      <vt:lpstr>Objetos</vt:lpstr>
      <vt:lpstr>Clases y objetos</vt:lpstr>
      <vt:lpstr>Ejemplo:</vt:lpstr>
      <vt:lpstr>Ejemplo:</vt:lpstr>
      <vt:lpstr>Ejemplo:</vt:lpstr>
      <vt:lpstr>Atributos</vt:lpstr>
      <vt:lpstr>Atributos</vt:lpstr>
      <vt:lpstr>Atributos</vt:lpstr>
      <vt:lpstr>Atributos</vt:lpstr>
      <vt:lpstr>Atributos</vt:lpstr>
      <vt:lpstr>Métodos</vt:lpstr>
      <vt:lpstr>Métodos</vt:lpstr>
      <vt:lpstr>Métodos</vt:lpstr>
      <vt:lpstr>Parámetro implícito</vt:lpstr>
      <vt:lpstr>Constructores</vt:lpstr>
      <vt:lpstr>Constructores</vt:lpstr>
      <vt:lpstr>Constructores</vt:lpstr>
      <vt:lpstr>Encapsulamiento</vt:lpstr>
      <vt:lpstr>Encapsulamiento</vt:lpstr>
      <vt:lpstr>Encapsulamiento</vt:lpstr>
      <vt:lpstr>Encapsulamiento: símil</vt:lpstr>
      <vt:lpstr>Código Cliente </vt:lpstr>
      <vt:lpstr>Código Cliente</vt:lpstr>
      <vt:lpstr>Código Cliente</vt:lpstr>
      <vt:lpstr>Código Cliente</vt:lpstr>
      <vt:lpstr>Atributos estáticos</vt:lpstr>
      <vt:lpstr>Atributos estáticos</vt:lpstr>
      <vt:lpstr>Atributos estáticos</vt:lpstr>
      <vt:lpstr>Atributos estáticos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eafit</dc:creator>
  <cp:lastModifiedBy>Microsoft Office User</cp:lastModifiedBy>
  <cp:revision>67</cp:revision>
  <dcterms:created xsi:type="dcterms:W3CDTF">2015-03-03T14:30:17Z</dcterms:created>
  <dcterms:modified xsi:type="dcterms:W3CDTF">2018-02-20T14:59:09Z</dcterms:modified>
</cp:coreProperties>
</file>